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7"/>
  </p:notesMasterIdLst>
  <p:sldIdLst>
    <p:sldId id="256" r:id="rId2"/>
    <p:sldId id="257" r:id="rId3"/>
    <p:sldId id="1254" r:id="rId4"/>
    <p:sldId id="1246" r:id="rId5"/>
    <p:sldId id="358" r:id="rId6"/>
    <p:sldId id="1249" r:id="rId7"/>
    <p:sldId id="1247" r:id="rId8"/>
    <p:sldId id="1244" r:id="rId9"/>
    <p:sldId id="1245" r:id="rId10"/>
    <p:sldId id="1248" r:id="rId11"/>
    <p:sldId id="1252" r:id="rId12"/>
    <p:sldId id="1253" r:id="rId13"/>
    <p:sldId id="1250" r:id="rId14"/>
    <p:sldId id="1251" r:id="rId15"/>
    <p:sldId id="294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D2E446FC-C276-481E-A590-FEA939D534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E88040A-7805-4B9A-AEFA-20136E6BC1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pPr/>
              <a:t>2021/11/24 Wednesday</a:t>
            </a:fld>
            <a:endParaRPr lang="zh-CN" altLang="en-US"/>
          </a:p>
        </p:txBody>
      </p:sp>
      <p:sp>
        <p:nvSpPr>
          <p:cNvPr id="3076" name="幻灯片图像占位符 3">
            <a:extLst>
              <a:ext uri="{FF2B5EF4-FFF2-40B4-BE49-F238E27FC236}">
                <a16:creationId xmlns:a16="http://schemas.microsoft.com/office/drawing/2014/main" xmlns="" id="{784F3B50-87BE-4DBA-A6A0-0563C2F1331C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>
            <a:extLst>
              <a:ext uri="{FF2B5EF4-FFF2-40B4-BE49-F238E27FC236}">
                <a16:creationId xmlns:a16="http://schemas.microsoft.com/office/drawing/2014/main" xmlns="" id="{B6BAE61F-0672-495F-8EE7-B3EC7EDDD07D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0701550-E57F-4B03-B6EF-34C008FBE2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BB77277-698B-4FC4-B664-5D40ED407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smtClean="0"/>
            </a:lvl1pPr>
          </a:lstStyle>
          <a:p>
            <a:fld id="{62E31D1A-2D5C-4BA0-99CB-8F266492932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8C05F52-AFB7-4E5D-BE8C-41F37B10A9C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/>
          </a:p>
        </p:txBody>
      </p:sp>
      <p:sp useBgFill="1">
        <p:nvSpPr>
          <p:cNvPr id="5" name="圆角矩形 11">
            <a:extLst>
              <a:ext uri="{FF2B5EF4-FFF2-40B4-BE49-F238E27FC236}">
                <a16:creationId xmlns:a16="http://schemas.microsoft.com/office/drawing/2014/main" xmlns="" id="{70AA2A02-705F-42CA-8B89-82686275F763}"/>
              </a:ext>
            </a:extLst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EA800EC-FBC6-405D-8886-5D33B19F3DEE}"/>
              </a:ext>
            </a:extLst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2B25EEE-43BE-413C-B74D-6733410DA2BE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036F0778-9F7C-4ED1-A716-41EA57A10A9C}"/>
              </a:ext>
            </a:extLst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/>
          </a:p>
        </p:txBody>
      </p:sp>
      <p:pic>
        <p:nvPicPr>
          <p:cNvPr id="11" name="图片 10" descr="校徽.jpeg">
            <a:extLst>
              <a:ext uri="{FF2B5EF4-FFF2-40B4-BE49-F238E27FC236}">
                <a16:creationId xmlns:a16="http://schemas.microsoft.com/office/drawing/2014/main" xmlns="" id="{C95DCE5B-EC4C-4B4D-93FF-71D7852C58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6000768"/>
            <a:ext cx="571504" cy="552332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  <a:latin typeface="+mn-lt"/>
                <a:ea typeface="+mn-ea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sz="4000" dirty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6599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83FAAF6-FED7-4C98-B400-7599BCBD98B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/>
          </a:p>
        </p:txBody>
      </p:sp>
      <p:sp useBgFill="1">
        <p:nvSpPr>
          <p:cNvPr id="5" name="圆角矩形 11">
            <a:extLst>
              <a:ext uri="{FF2B5EF4-FFF2-40B4-BE49-F238E27FC236}">
                <a16:creationId xmlns:a16="http://schemas.microsoft.com/office/drawing/2014/main" xmlns="" id="{390AF3A1-3C4F-44D3-918F-C15DA1CB171A}"/>
              </a:ext>
            </a:extLst>
          </p:cNvPr>
          <p:cNvSpPr/>
          <p:nvPr/>
        </p:nvSpPr>
        <p:spPr>
          <a:xfrm>
            <a:off x="130629" y="2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7DE54EB-23A1-41C6-A89E-6AC5DC06EE13}"/>
              </a:ext>
            </a:extLst>
          </p:cNvPr>
          <p:cNvSpPr/>
          <p:nvPr/>
        </p:nvSpPr>
        <p:spPr>
          <a:xfrm flipV="1">
            <a:off x="69850" y="16779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A80C36B-34AA-4488-8778-7B3058D2193D}"/>
              </a:ext>
            </a:extLst>
          </p:cNvPr>
          <p:cNvSpPr/>
          <p:nvPr/>
        </p:nvSpPr>
        <p:spPr>
          <a:xfrm>
            <a:off x="69850" y="16430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4EA6DCC-71A2-4936-8D1D-3821B89A27B6}"/>
              </a:ext>
            </a:extLst>
          </p:cNvPr>
          <p:cNvSpPr/>
          <p:nvPr/>
        </p:nvSpPr>
        <p:spPr>
          <a:xfrm>
            <a:off x="68263" y="17700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/>
          </a:p>
        </p:txBody>
      </p:sp>
      <p:pic>
        <p:nvPicPr>
          <p:cNvPr id="9" name="图片 8" descr="校徽.jpeg">
            <a:extLst>
              <a:ext uri="{FF2B5EF4-FFF2-40B4-BE49-F238E27FC236}">
                <a16:creationId xmlns:a16="http://schemas.microsoft.com/office/drawing/2014/main" xmlns="" id="{186570AE-E446-4106-9FF9-06FD9252CF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6000768"/>
            <a:ext cx="571504" cy="552332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285730"/>
            <a:ext cx="7772400" cy="1362075"/>
          </a:xfrm>
        </p:spPr>
        <p:txBody>
          <a:bodyPr/>
          <a:lstStyle>
            <a:lvl1pPr algn="ctr">
              <a:buNone/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5786" y="2000240"/>
            <a:ext cx="7772400" cy="1338262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451839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.1 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AFE4779-C41C-4DA6-94B5-9D567A136DE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/>
          </a:p>
        </p:txBody>
      </p:sp>
      <p:sp useBgFill="1">
        <p:nvSpPr>
          <p:cNvPr id="5" name="圆角矩形 11">
            <a:extLst>
              <a:ext uri="{FF2B5EF4-FFF2-40B4-BE49-F238E27FC236}">
                <a16:creationId xmlns:a16="http://schemas.microsoft.com/office/drawing/2014/main" xmlns="" id="{3FDD72B8-C970-4461-A18C-24994E5CAFF9}"/>
              </a:ext>
            </a:extLst>
          </p:cNvPr>
          <p:cNvSpPr/>
          <p:nvPr/>
        </p:nvSpPr>
        <p:spPr>
          <a:xfrm>
            <a:off x="130629" y="2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BF5F584-5D0B-4620-B8B8-8EA98E0FEA73}"/>
              </a:ext>
            </a:extLst>
          </p:cNvPr>
          <p:cNvSpPr/>
          <p:nvPr/>
        </p:nvSpPr>
        <p:spPr>
          <a:xfrm flipV="1">
            <a:off x="69850" y="16779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5347C1F-23C4-4CA2-8705-F816F8E14E9A}"/>
              </a:ext>
            </a:extLst>
          </p:cNvPr>
          <p:cNvSpPr/>
          <p:nvPr/>
        </p:nvSpPr>
        <p:spPr>
          <a:xfrm>
            <a:off x="69850" y="16430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6702FE7-0047-43EF-9BA1-C873FEFEC56D}"/>
              </a:ext>
            </a:extLst>
          </p:cNvPr>
          <p:cNvSpPr/>
          <p:nvPr/>
        </p:nvSpPr>
        <p:spPr>
          <a:xfrm>
            <a:off x="68263" y="17700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/>
          </a:p>
        </p:txBody>
      </p:sp>
      <p:pic>
        <p:nvPicPr>
          <p:cNvPr id="9" name="图片 8" descr="校徽.jpeg">
            <a:extLst>
              <a:ext uri="{FF2B5EF4-FFF2-40B4-BE49-F238E27FC236}">
                <a16:creationId xmlns:a16="http://schemas.microsoft.com/office/drawing/2014/main" xmlns="" id="{B2469A6C-4E78-4D09-B721-D87C59DE65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6000768"/>
            <a:ext cx="571504" cy="552332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285730"/>
            <a:ext cx="7772400" cy="1362075"/>
          </a:xfrm>
        </p:spPr>
        <p:txBody>
          <a:bodyPr/>
          <a:lstStyle>
            <a:lvl1pPr algn="l">
              <a:buNone/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5786" y="2000240"/>
            <a:ext cx="7772400" cy="1338262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179070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A07EBD5-DB4E-465E-A4EB-CC6B8760E6E3}"/>
              </a:ext>
            </a:extLst>
          </p:cNvPr>
          <p:cNvSpPr/>
          <p:nvPr/>
        </p:nvSpPr>
        <p:spPr>
          <a:xfrm flipV="1">
            <a:off x="69850" y="1663700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21D1D52-5C79-44D7-B5E7-2B63DD5A62B2}"/>
              </a:ext>
            </a:extLst>
          </p:cNvPr>
          <p:cNvSpPr/>
          <p:nvPr/>
        </p:nvSpPr>
        <p:spPr>
          <a:xfrm>
            <a:off x="69850" y="1628775"/>
            <a:ext cx="9013825" cy="4603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8EA7484-1299-4612-890C-543FDC10FE6D}"/>
              </a:ext>
            </a:extLst>
          </p:cNvPr>
          <p:cNvSpPr/>
          <p:nvPr/>
        </p:nvSpPr>
        <p:spPr>
          <a:xfrm>
            <a:off x="68263" y="1755775"/>
            <a:ext cx="9015412" cy="460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xmlns="" id="{D28608D7-EE92-43C8-8B3E-21CD4C02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2376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2109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F1A5F3D-8C37-470F-BFE2-C57C40FAE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551DD05-FFB9-429D-AA73-C9D0990F3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28E39AD-AF77-471D-806F-4FBC44CEA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6746D-3657-49FF-9B61-C6E6DAD88E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08793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FE9DC3EB-AD25-478D-BD43-17FEABFB43B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/>
          </a:p>
        </p:txBody>
      </p:sp>
      <p:sp useBgFill="1">
        <p:nvSpPr>
          <p:cNvPr id="8" name="圆角矩形 7">
            <a:extLst>
              <a:ext uri="{FF2B5EF4-FFF2-40B4-BE49-F238E27FC236}">
                <a16:creationId xmlns:a16="http://schemas.microsoft.com/office/drawing/2014/main" xmlns="" id="{821C9079-72BF-4321-A644-0BC273A7C32D}"/>
              </a:ext>
            </a:extLst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charset="0"/>
              <a:buNone/>
              <a:defRPr/>
            </a:pPr>
            <a:endParaRPr lang="en-US" sz="3600" b="1" dirty="0"/>
          </a:p>
        </p:txBody>
      </p:sp>
      <p:sp>
        <p:nvSpPr>
          <p:cNvPr id="1028" name="标题占位符 21">
            <a:extLst>
              <a:ext uri="{FF2B5EF4-FFF2-40B4-BE49-F238E27FC236}">
                <a16:creationId xmlns:a16="http://schemas.microsoft.com/office/drawing/2014/main" xmlns="" id="{B3CBA1E7-C1D9-4A45-88F9-C9127D9149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9" name="文本占位符 12">
            <a:extLst>
              <a:ext uri="{FF2B5EF4-FFF2-40B4-BE49-F238E27FC236}">
                <a16:creationId xmlns:a16="http://schemas.microsoft.com/office/drawing/2014/main" xmlns="" id="{C20518AC-26CB-49CA-A28F-52433F027C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10" name="图片 9" descr="校徽.jpeg">
            <a:extLst>
              <a:ext uri="{FF2B5EF4-FFF2-40B4-BE49-F238E27FC236}">
                <a16:creationId xmlns:a16="http://schemas.microsoft.com/office/drawing/2014/main" xmlns="" id="{19493C9D-9638-45A8-A47F-D6C8761BD17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3" y="6000768"/>
            <a:ext cx="571504" cy="552332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306678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3" r:id="rId4"/>
    <p:sldLayoutId id="2147483694" r:id="rId5"/>
    <p:sldLayoutId id="2147483695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ea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04788" indent="-204788" algn="l" rtl="0" eaLnBrk="1" fontAlgn="base" hangingPunct="1">
        <a:spcBef>
          <a:spcPts val="42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800" b="1" kern="1200">
          <a:solidFill>
            <a:schemeClr val="tx1"/>
          </a:solidFill>
          <a:latin typeface="+mn-ea"/>
          <a:ea typeface="+mn-ea"/>
          <a:cs typeface="+mn-cs"/>
        </a:defRPr>
      </a:lvl1pPr>
      <a:lvl2pPr marL="409575" indent="-171450" algn="l" rtl="0" eaLnBrk="1" fontAlgn="base" hangingPunct="1">
        <a:spcBef>
          <a:spcPts val="2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15950" indent="-171450" algn="l" rtl="0" eaLnBrk="1" fontAlgn="base" hangingPunct="1">
        <a:spcBef>
          <a:spcPts val="275"/>
        </a:spcBef>
        <a:spcAft>
          <a:spcPct val="0"/>
        </a:spcAft>
        <a:buClr>
          <a:srgbClr val="BCCEBD"/>
        </a:buClr>
        <a:buSzPct val="85000"/>
        <a:buFont typeface="Wingdings 2" panose="05020102010507070707" pitchFamily="18" charset="2"/>
        <a:buChar char="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22325" indent="-171450" algn="l" rtl="0" eaLnBrk="1" fontAlgn="base" hangingPunct="1">
        <a:spcBef>
          <a:spcPts val="275"/>
        </a:spcBef>
        <a:spcAft>
          <a:spcPct val="0"/>
        </a:spcAft>
        <a:buClr>
          <a:srgbClr val="A8CDD7"/>
        </a:buClr>
        <a:buSzPct val="80000"/>
        <a:buFont typeface="Wingdings 2" panose="05020102010507070707" pitchFamily="18" charset="2"/>
        <a:buChar char="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fontAlgn="base" hangingPunct="1">
        <a:spcBef>
          <a:spcPts val="275"/>
        </a:spcBef>
        <a:spcAft>
          <a:spcPct val="0"/>
        </a:spcAft>
        <a:buClr>
          <a:srgbClr val="A8CDD7"/>
        </a:buClr>
        <a:buChar char="o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>
            <a:extLst>
              <a:ext uri="{FF2B5EF4-FFF2-40B4-BE49-F238E27FC236}">
                <a16:creationId xmlns:a16="http://schemas.microsoft.com/office/drawing/2014/main" xmlns="" id="{79F8620C-2201-4348-85BB-03206F761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3356992"/>
            <a:ext cx="6400800" cy="1600200"/>
          </a:xfrm>
        </p:spPr>
        <p:txBody>
          <a:bodyPr/>
          <a:lstStyle/>
          <a:p>
            <a:r>
              <a:rPr lang="zh-CN" altLang="en-US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实验诊断教研室</a:t>
            </a:r>
            <a:endParaRPr lang="en-US" altLang="zh-CN" dirty="0">
              <a:latin typeface="Tahoma" panose="020B0604030504040204" pitchFamily="34" charset="0"/>
              <a:ea typeface="微软雅黑" panose="020B0503020204020204" pitchFamily="34" charset="-122"/>
              <a:sym typeface="Tahoma" panose="020B0604030504040204" pitchFamily="34" charset="0"/>
            </a:endParaRPr>
          </a:p>
        </p:txBody>
      </p:sp>
      <p:sp>
        <p:nvSpPr>
          <p:cNvPr id="4097" name="标题 3073">
            <a:extLst>
              <a:ext uri="{FF2B5EF4-FFF2-40B4-BE49-F238E27FC236}">
                <a16:creationId xmlns:a16="http://schemas.microsoft.com/office/drawing/2014/main" xmlns="" id="{52E7CB0D-EAF3-4B54-97B0-97351AA153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altLang="zh-CN" sz="440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TEST12 </a:t>
            </a:r>
            <a:r>
              <a:rPr lang="zh-CN" altLang="en-US" sz="440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粪便检验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7A3F440-7DB3-4234-977C-19E9D597DB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763756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680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AEBA40-C718-4545-882D-87850C4DD3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1600" y="188640"/>
            <a:ext cx="7772400" cy="1143000"/>
          </a:xfrm>
        </p:spPr>
        <p:txBody>
          <a:bodyPr/>
          <a:lstStyle/>
          <a:p>
            <a:r>
              <a:rPr lang="zh-CN" altLang="en-US" dirty="0" smtClean="0"/>
              <a:t> </a:t>
            </a:r>
            <a:r>
              <a:rPr lang="zh-CN" altLang="en-US" dirty="0" smtClean="0"/>
              <a:t>隐</a:t>
            </a:r>
            <a:r>
              <a:rPr lang="zh-CN" altLang="en-US" dirty="0" smtClean="0"/>
              <a:t>血实验（</a:t>
            </a:r>
            <a:r>
              <a:rPr lang="zh-CN" altLang="en-US" dirty="0" smtClean="0"/>
              <a:t>化</a:t>
            </a:r>
            <a:r>
              <a:rPr lang="zh-CN" altLang="en-US" dirty="0"/>
              <a:t>学</a:t>
            </a:r>
            <a:r>
              <a:rPr lang="zh-CN" altLang="en-US" dirty="0" smtClean="0"/>
              <a:t>法）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DC5CFDF-0105-490D-89E0-A792ADF8A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50211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C044ECD-9286-458C-966D-5C85A81ED0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01" t="56300" r="20600" b="20601"/>
          <a:stretch/>
        </p:blipFill>
        <p:spPr>
          <a:xfrm>
            <a:off x="5861876" y="4437112"/>
            <a:ext cx="302433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0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86B131E-4E32-4412-9A76-DD4CEC7744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536" y="116632"/>
            <a:ext cx="7772400" cy="1143000"/>
          </a:xfrm>
        </p:spPr>
        <p:txBody>
          <a:bodyPr/>
          <a:lstStyle/>
          <a:p>
            <a:r>
              <a:rPr lang="zh-CN" altLang="en-US" dirty="0" smtClean="0"/>
              <a:t>免</a:t>
            </a:r>
            <a:r>
              <a:rPr lang="zh-CN" altLang="en-US" dirty="0"/>
              <a:t>疫法</a:t>
            </a:r>
          </a:p>
        </p:txBody>
      </p:sp>
      <p:pic>
        <p:nvPicPr>
          <p:cNvPr id="3" name="图片 107529" descr="shuoa">
            <a:extLst>
              <a:ext uri="{FF2B5EF4-FFF2-40B4-BE49-F238E27FC236}">
                <a16:creationId xmlns:a16="http://schemas.microsoft.com/office/drawing/2014/main" xmlns="" id="{EB210F77-8DD9-4CCF-81D8-EDB93DEE1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530104" cy="237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07527" descr="xiaopana">
            <a:extLst>
              <a:ext uri="{FF2B5EF4-FFF2-40B4-BE49-F238E27FC236}">
                <a16:creationId xmlns:a16="http://schemas.microsoft.com/office/drawing/2014/main" xmlns="" id="{A4D45BEF-D317-4B25-B510-0000377C9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3642506" cy="26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F6D957-C42A-4D14-AF6B-24F632B52E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00" t="39500" r="33201" b="15291"/>
          <a:stretch/>
        </p:blipFill>
        <p:spPr>
          <a:xfrm>
            <a:off x="5292080" y="1988840"/>
            <a:ext cx="2376264" cy="409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2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B60FEBC1-E2E7-4799-8F84-4440E178B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注意：结果报告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F93953E-6740-43D0-9A10-6D37368C5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两种方法一致时</a:t>
            </a:r>
            <a:endParaRPr lang="en-US" altLang="zh-CN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两种方法不一致时</a:t>
            </a:r>
          </a:p>
        </p:txBody>
      </p:sp>
    </p:spTree>
    <p:extLst>
      <p:ext uri="{BB962C8B-B14F-4D97-AF65-F5344CB8AC3E}">
        <p14:creationId xmlns:p14="http://schemas.microsoft.com/office/powerpoint/2010/main" xmlns="" val="31357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04F72-CD1C-414F-802E-56CC11AD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48" y="692696"/>
            <a:ext cx="7772400" cy="955109"/>
          </a:xfrm>
        </p:spPr>
        <p:txBody>
          <a:bodyPr/>
          <a:lstStyle/>
          <a:p>
            <a:r>
              <a:rPr lang="zh-CN" altLang="en-US" dirty="0" smtClean="0"/>
              <a:t>粪</a:t>
            </a:r>
            <a:r>
              <a:rPr lang="zh-CN" altLang="en-US" dirty="0"/>
              <a:t>便分析仪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8D9255E-FC77-48D2-8D44-0530E9D4A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dirty="0"/>
              <a:t>操作录像</a:t>
            </a:r>
            <a:endParaRPr lang="en-US" altLang="zh-CN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dirty="0"/>
              <a:t>精密仪器室仪器操作示教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33908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标题 1">
            <a:extLst>
              <a:ext uri="{FF2B5EF4-FFF2-40B4-BE49-F238E27FC236}">
                <a16:creationId xmlns:a16="http://schemas.microsoft.com/office/drawing/2014/main" xmlns="" id="{D4D48436-F5ED-4B11-8048-1344F635A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五、实验报告</a:t>
            </a:r>
          </a:p>
        </p:txBody>
      </p:sp>
      <p:sp>
        <p:nvSpPr>
          <p:cNvPr id="49154" name="内容占位符 2">
            <a:extLst>
              <a:ext uri="{FF2B5EF4-FFF2-40B4-BE49-F238E27FC236}">
                <a16:creationId xmlns:a16="http://schemas.microsoft.com/office/drawing/2014/main" xmlns="" id="{4CB89AEB-75B0-4CF0-B4DA-CAE1F43FF96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1.</a:t>
            </a:r>
            <a:r>
              <a:rPr lang="zh-CN" altLang="en-US" b="1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实验目的</a:t>
            </a:r>
          </a:p>
          <a:p>
            <a:pPr marL="0" indent="0">
              <a:buNone/>
            </a:pPr>
            <a:r>
              <a:rPr lang="en-US" altLang="zh-CN" b="1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2.</a:t>
            </a:r>
            <a:r>
              <a:rPr lang="zh-CN" altLang="en-US" b="1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实验</a:t>
            </a:r>
            <a:r>
              <a:rPr lang="zh-CN" altLang="en-US" b="1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内</a:t>
            </a:r>
            <a:r>
              <a:rPr lang="zh-CN" altLang="en-US" b="1" smtClean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容（步骤，原始数据）</a:t>
            </a:r>
            <a:endParaRPr lang="en-US" altLang="zh-CN" b="1" dirty="0">
              <a:latin typeface="Tahoma" panose="020B0604030504040204" pitchFamily="34" charset="0"/>
              <a:ea typeface="微软雅黑" panose="020B0503020204020204" pitchFamily="34" charset="-122"/>
              <a:sym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zh-CN" b="1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3.</a:t>
            </a:r>
            <a:r>
              <a:rPr lang="zh-CN" altLang="en-US" b="1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实</a:t>
            </a:r>
            <a:r>
              <a:rPr lang="zh-CN" altLang="en-US" b="1" dirty="0" smtClean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验结果</a:t>
            </a:r>
            <a:endParaRPr lang="en-US" altLang="zh-CN" b="1" dirty="0" smtClean="0">
              <a:latin typeface="Tahoma" panose="020B0604030504040204" pitchFamily="34" charset="0"/>
              <a:ea typeface="微软雅黑" panose="020B0503020204020204" pitchFamily="34" charset="-122"/>
              <a:sym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 </a:t>
            </a:r>
            <a:r>
              <a:rPr lang="en-US" altLang="zh-CN" dirty="0" smtClean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     </a:t>
            </a:r>
            <a:r>
              <a:rPr lang="zh-CN" altLang="en-US" b="1" dirty="0" smtClean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粪</a:t>
            </a:r>
            <a:r>
              <a:rPr lang="zh-CN" altLang="en-US" b="1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便检查化验</a:t>
            </a:r>
            <a:r>
              <a:rPr lang="zh-CN" altLang="en-US" b="1" dirty="0" smtClean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单</a:t>
            </a:r>
            <a:endParaRPr lang="en-US" altLang="zh-CN" b="1" dirty="0" smtClean="0">
              <a:latin typeface="Tahoma" panose="020B0604030504040204" pitchFamily="34" charset="0"/>
              <a:ea typeface="微软雅黑" panose="020B0503020204020204" pitchFamily="34" charset="-122"/>
              <a:sym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 </a:t>
            </a:r>
            <a:r>
              <a:rPr lang="en-US" altLang="zh-CN" dirty="0" smtClean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     </a:t>
            </a:r>
            <a:r>
              <a:rPr lang="zh-CN" altLang="en-US" dirty="0" smtClean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蛔</a:t>
            </a:r>
            <a:r>
              <a:rPr lang="zh-CN" altLang="en-US" dirty="0" smtClean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虫、钩虫、绕虫、肝吸虫卵、夏科雷登结晶</a:t>
            </a:r>
            <a:r>
              <a:rPr lang="zh-CN" altLang="en-US" b="1" dirty="0" smtClean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画图</a:t>
            </a:r>
            <a:endParaRPr lang="zh-CN" altLang="en-US" b="1" dirty="0">
              <a:latin typeface="Tahoma" panose="020B0604030504040204" pitchFamily="34" charset="0"/>
              <a:ea typeface="微软雅黑" panose="020B0503020204020204" pitchFamily="34" charset="-122"/>
              <a:sym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zh-CN" b="1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4.</a:t>
            </a:r>
            <a:r>
              <a:rPr lang="zh-CN" altLang="en-US" b="1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实验讨</a:t>
            </a:r>
            <a:r>
              <a:rPr lang="zh-CN" altLang="en-US" b="1" dirty="0" smtClean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论</a:t>
            </a:r>
            <a:endParaRPr lang="en-US" altLang="zh-CN" b="1" dirty="0" smtClean="0">
              <a:latin typeface="Tahoma" panose="020B0604030504040204" pitchFamily="34" charset="0"/>
              <a:ea typeface="微软雅黑" panose="020B0503020204020204" pitchFamily="34" charset="-122"/>
              <a:sym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zh-CN" dirty="0" smtClean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 </a:t>
            </a:r>
            <a:r>
              <a:rPr lang="en-US" altLang="zh-CN" dirty="0" smtClean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 </a:t>
            </a:r>
            <a:r>
              <a:rPr lang="zh-CN" altLang="en-US" dirty="0" smtClean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列表显示细菌性痢疾和阿米巴痢疾的粪便检查特点</a:t>
            </a:r>
            <a:endParaRPr lang="zh-CN" altLang="en-US" b="1" dirty="0">
              <a:latin typeface="Tahoma" panose="020B0604030504040204" pitchFamily="34" charset="0"/>
              <a:ea typeface="微软雅黑" panose="020B0503020204020204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1">
            <a:extLst>
              <a:ext uri="{FF2B5EF4-FFF2-40B4-BE49-F238E27FC236}">
                <a16:creationId xmlns:a16="http://schemas.microsoft.com/office/drawing/2014/main" xmlns="" id="{6DCFFD03-A419-4686-A4EB-9A1227316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实验目的</a:t>
            </a:r>
          </a:p>
        </p:txBody>
      </p:sp>
      <p:sp>
        <p:nvSpPr>
          <p:cNvPr id="5122" name="内容占位符 2">
            <a:extLst>
              <a:ext uri="{FF2B5EF4-FFF2-40B4-BE49-F238E27FC236}">
                <a16:creationId xmlns:a16="http://schemas.microsoft.com/office/drawing/2014/main" xmlns="" id="{8D4BD3E2-FEC6-4A42-9886-466320661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5786" y="2000240"/>
            <a:ext cx="7772400" cy="373301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zh-CN" altLang="en-US" sz="2800" b="1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通过</a:t>
            </a:r>
            <a:r>
              <a:rPr lang="zh-CN" altLang="en-US" sz="280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视频学习</a:t>
            </a:r>
            <a:r>
              <a:rPr lang="zh-CN" altLang="en-US" sz="2800" b="1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和实际操作，进一步熟悉粪便检查</a:t>
            </a:r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常用方法</a:t>
            </a:r>
            <a:r>
              <a:rPr lang="zh-CN" altLang="en-US" sz="2800" b="1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。</a:t>
            </a:r>
            <a:endParaRPr lang="en-US" altLang="zh-CN" sz="2800" b="1" dirty="0">
              <a:latin typeface="Tahoma" panose="020B0604030504040204" pitchFamily="34" charset="0"/>
              <a:ea typeface="微软雅黑" panose="020B0503020204020204" pitchFamily="34" charset="-122"/>
              <a:sym typeface="Tahoma" panose="020B0604030504040204" pitchFamily="34" charset="0"/>
            </a:endParaRPr>
          </a:p>
          <a:p>
            <a:pPr marL="514350" indent="-514350">
              <a:buAutoNum type="arabicPeriod"/>
            </a:pPr>
            <a:r>
              <a:rPr lang="zh-CN" altLang="en-US" sz="280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通过</a:t>
            </a:r>
            <a:r>
              <a:rPr lang="en-US" altLang="zh-CN" sz="280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PPT</a:t>
            </a:r>
            <a:r>
              <a:rPr lang="zh-CN" altLang="en-US" sz="280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学习和镜下学习，</a:t>
            </a:r>
            <a:r>
              <a:rPr lang="zh-CN" altLang="en-US" sz="2800" b="1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能正确辨认粪便中</a:t>
            </a:r>
            <a:r>
              <a:rPr lang="zh-CN" alt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常见细胞、食物残渣和寄生虫虫卵</a:t>
            </a:r>
            <a:r>
              <a:rPr lang="zh-CN" altLang="en-US" sz="2800" b="1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，并能正确记录和报告。</a:t>
            </a:r>
            <a:endParaRPr lang="en-US" altLang="zh-CN" sz="2800" b="1" dirty="0">
              <a:latin typeface="Tahoma" panose="020B0604030504040204" pitchFamily="34" charset="0"/>
              <a:ea typeface="微软雅黑" panose="020B0503020204020204" pitchFamily="34" charset="-122"/>
              <a:sym typeface="Tahoma" panose="020B0604030504040204" pitchFamily="34" charset="0"/>
            </a:endParaRPr>
          </a:p>
          <a:p>
            <a:pPr marL="514350" indent="-514350">
              <a:buAutoNum type="arabicPeriod"/>
            </a:pPr>
            <a:r>
              <a:rPr lang="zh-CN" altLang="en-US" sz="280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通过讲解和实际操作，能正确进行</a:t>
            </a:r>
            <a:r>
              <a:rPr lang="zh-CN" altLang="en-US" sz="2800" dirty="0">
                <a:solidFill>
                  <a:srgbClr val="FF0000"/>
                </a:solidFill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化学法和免疫法的隐血实验</a:t>
            </a:r>
            <a:r>
              <a:rPr lang="zh-CN" altLang="en-US" sz="280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。</a:t>
            </a:r>
            <a:endParaRPr lang="zh-CN" altLang="en-US" sz="2800" b="1" dirty="0">
              <a:latin typeface="Tahoma" panose="020B0604030504040204" pitchFamily="34" charset="0"/>
              <a:ea typeface="微软雅黑" panose="020B0503020204020204" pitchFamily="34" charset="-122"/>
              <a:sym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FDD4583-AB99-4425-9626-275B7828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实验内容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F1A0E49-A00C-40E3-AF53-A41C2112D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786" y="2000240"/>
            <a:ext cx="7772400" cy="222084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dirty="0" smtClean="0"/>
              <a:t>粪</a:t>
            </a:r>
            <a:r>
              <a:rPr lang="zh-CN" altLang="en-US" dirty="0"/>
              <a:t>便显微镜检查</a:t>
            </a:r>
            <a:endParaRPr lang="en-US" altLang="zh-CN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dirty="0"/>
              <a:t>粪便隐血试验</a:t>
            </a:r>
            <a:endParaRPr lang="en-US" altLang="zh-CN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CN" altLang="en-US" dirty="0"/>
              <a:t>粪便分析</a:t>
            </a:r>
            <a:r>
              <a:rPr lang="zh-CN" altLang="en-US" dirty="0" smtClean="0"/>
              <a:t>仪</a:t>
            </a:r>
            <a:r>
              <a:rPr lang="en-US" altLang="zh-CN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视频）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6710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86FE5CE-8B53-4C42-B752-882D67B561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8640"/>
            <a:ext cx="5616624" cy="629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79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平行四边形 82950">
            <a:extLst>
              <a:ext uri="{FF2B5EF4-FFF2-40B4-BE49-F238E27FC236}">
                <a16:creationId xmlns:a16="http://schemas.microsoft.com/office/drawing/2014/main" xmlns="" id="{A889FD06-AB5F-4660-AF12-8AD2FE3BF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581128"/>
            <a:ext cx="2378075" cy="720725"/>
          </a:xfrm>
          <a:prstGeom prst="parallelogram">
            <a:avLst>
              <a:gd name="adj" fmla="val 82489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1267" name="椭圆 82957">
            <a:extLst>
              <a:ext uri="{FF2B5EF4-FFF2-40B4-BE49-F238E27FC236}">
                <a16:creationId xmlns:a16="http://schemas.microsoft.com/office/drawing/2014/main" xmlns="" id="{052F6F9A-21D1-4EF1-8BD6-394D9FF10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6257" y="4797028"/>
            <a:ext cx="504825" cy="28892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1268" name="文本占位符 82946">
            <a:extLst>
              <a:ext uri="{FF2B5EF4-FFF2-40B4-BE49-F238E27FC236}">
                <a16:creationId xmlns:a16="http://schemas.microsoft.com/office/drawing/2014/main" xmlns="" id="{8F9A820F-50FA-4171-8103-AFD2AD25674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95536" y="548680"/>
            <a:ext cx="8321675" cy="3096344"/>
          </a:xfrm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ct val="0"/>
              </a:spcAft>
              <a:buClr>
                <a:srgbClr val="4E67C8"/>
              </a:buClr>
              <a:buSzPct val="85000"/>
              <a:buFont typeface="Wingdings 2" panose="05020102010507070707" pitchFamily="18" charset="2"/>
              <a:buAutoNum type="arabicPeriod"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cs"/>
              </a:rPr>
              <a:t>直接涂片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/>
                <a:ea typeface="微软雅黑"/>
                <a:cs typeface="+mn-cs"/>
              </a:rPr>
              <a:t>法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ct val="0"/>
              </a:spcAft>
              <a:buClr>
                <a:srgbClr val="4E67C8"/>
              </a:buClr>
              <a:buSzPct val="85000"/>
              <a:buNone/>
              <a:tabLst/>
              <a:defRPr/>
            </a:pP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湿片制备：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厚度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（透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过标本能隐约看到书上字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迹）。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15000"/>
              </a:lnSpc>
              <a:buNone/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LP: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虫卵、寄生虫幼虫等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15000"/>
              </a:lnSpc>
              <a:buNone/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HP: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细胞、原虫滋养体及包囊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少检查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个视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野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9" name="直接连接符 82951">
            <a:extLst>
              <a:ext uri="{FF2B5EF4-FFF2-40B4-BE49-F238E27FC236}">
                <a16:creationId xmlns:a16="http://schemas.microsoft.com/office/drawing/2014/main" xmlns="" id="{30D8ECDD-88F6-48A3-AD71-7420655A7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8932" y="4125515"/>
            <a:ext cx="287337" cy="6477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0" name="椭圆 82952">
            <a:extLst>
              <a:ext uri="{FF2B5EF4-FFF2-40B4-BE49-F238E27FC236}">
                <a16:creationId xmlns:a16="http://schemas.microsoft.com/office/drawing/2014/main" xmlns="" id="{6DF2504B-8881-4430-AAC5-02C0E8A96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7232" y="4941490"/>
            <a:ext cx="142875" cy="71438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1271" name="文本框 82953">
            <a:extLst>
              <a:ext uri="{FF2B5EF4-FFF2-40B4-BE49-F238E27FC236}">
                <a16:creationId xmlns:a16="http://schemas.microsoft.com/office/drawing/2014/main" xmlns="" id="{936307AE-2755-4707-8428-CBDB258FD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107" y="3962003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粪便</a:t>
            </a:r>
          </a:p>
        </p:txBody>
      </p:sp>
      <p:sp>
        <p:nvSpPr>
          <p:cNvPr id="11272" name="直接连接符 82955">
            <a:extLst>
              <a:ext uri="{FF2B5EF4-FFF2-40B4-BE49-F238E27FC236}">
                <a16:creationId xmlns:a16="http://schemas.microsoft.com/office/drawing/2014/main" xmlns="" id="{B92390C4-DF2D-43D0-9D1E-BF804A1530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7407" y="4365228"/>
            <a:ext cx="215900" cy="576262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3" name="文本框 82956">
            <a:extLst>
              <a:ext uri="{FF2B5EF4-FFF2-40B4-BE49-F238E27FC236}">
                <a16:creationId xmlns:a16="http://schemas.microsoft.com/office/drawing/2014/main" xmlns="" id="{77416CA5-B2B8-4EA9-8989-87B2A55CA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669" y="377785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</a:rPr>
              <a:t>NS1d</a:t>
            </a:r>
          </a:p>
        </p:txBody>
      </p:sp>
      <p:pic>
        <p:nvPicPr>
          <p:cNvPr id="11276" name="Picture 13">
            <a:extLst>
              <a:ext uri="{FF2B5EF4-FFF2-40B4-BE49-F238E27FC236}">
                <a16:creationId xmlns:a16="http://schemas.microsoft.com/office/drawing/2014/main" xmlns="" id="{E855FA60-6215-462F-A6FF-1A534632D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375111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89DAB25A-7C64-4A74-AF19-CD9646151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[</a:t>
            </a:r>
            <a:r>
              <a:rPr lang="zh-CN" altLang="en-US" sz="280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结果记录和报告方式</a:t>
            </a:r>
            <a:r>
              <a:rPr lang="en-US" altLang="zh-CN" sz="280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]</a:t>
            </a:r>
            <a:endParaRPr lang="zh-CN" altLang="en-US" sz="2800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CB3FDD3-2E4E-4B7C-AA19-0ECC9D0BF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786" y="2000240"/>
            <a:ext cx="7772400" cy="3733016"/>
          </a:xfrm>
        </p:spPr>
        <p:txBody>
          <a:bodyPr/>
          <a:lstStyle/>
          <a:p>
            <a:r>
              <a:rPr lang="zh-CN" altLang="en-US" sz="2400" b="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①细胞：报告最低数</a:t>
            </a:r>
            <a:r>
              <a:rPr lang="en-US" altLang="zh-CN" sz="2400" b="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-</a:t>
            </a:r>
            <a:r>
              <a:rPr lang="zh-CN" altLang="en-US" sz="2400" b="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最高数</a:t>
            </a:r>
            <a:r>
              <a:rPr lang="en-US" altLang="zh-CN" sz="2400" b="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/</a:t>
            </a:r>
            <a:r>
              <a:rPr lang="en-US" altLang="zh-CN" sz="2400" b="0" dirty="0">
                <a:solidFill>
                  <a:srgbClr val="FF0000"/>
                </a:solidFill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HP</a:t>
            </a:r>
            <a:r>
              <a:rPr lang="zh-CN" altLang="en-US" sz="2400" b="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，并报告细胞种类（同尿沉渣检查）。</a:t>
            </a:r>
            <a:endParaRPr lang="en-US" altLang="zh-CN" sz="2400" b="0" dirty="0">
              <a:latin typeface="Tahoma" panose="020B0604030504040204" pitchFamily="34" charset="0"/>
              <a:ea typeface="微软雅黑" panose="020B0503020204020204" pitchFamily="34" charset="-122"/>
              <a:sym typeface="Tahoma" panose="020B0604030504040204" pitchFamily="34" charset="0"/>
            </a:endParaRPr>
          </a:p>
          <a:p>
            <a:r>
              <a:rPr lang="zh-CN" altLang="en-US" sz="2400" b="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②寄生虫虫卵和原虫：</a:t>
            </a:r>
            <a:endParaRPr lang="en-US" altLang="zh-CN" sz="2400" b="0" dirty="0">
              <a:latin typeface="Tahoma" panose="020B0604030504040204" pitchFamily="34" charset="0"/>
              <a:ea typeface="微软雅黑" panose="020B0503020204020204" pitchFamily="34" charset="-122"/>
              <a:sym typeface="Tahoma" panose="020B0604030504040204" pitchFamily="34" charset="0"/>
            </a:endParaRPr>
          </a:p>
          <a:p>
            <a:r>
              <a:rPr lang="zh-CN" altLang="en-US" sz="2400" b="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“检出”或“未检出”；阳性结果需报告种类；</a:t>
            </a:r>
            <a:endParaRPr lang="en-US" altLang="zh-CN" sz="2400" b="0" dirty="0">
              <a:latin typeface="Tahoma" panose="020B0604030504040204" pitchFamily="34" charset="0"/>
              <a:ea typeface="微软雅黑" panose="020B0503020204020204" pitchFamily="34" charset="-122"/>
              <a:sym typeface="Tahoma" panose="020B0604030504040204" pitchFamily="34" charset="0"/>
            </a:endParaRPr>
          </a:p>
          <a:p>
            <a:r>
              <a:rPr lang="en-US" altLang="zh-CN" sz="2400" b="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  </a:t>
            </a:r>
            <a:r>
              <a:rPr lang="zh-CN" altLang="en-US" sz="2400" b="0" dirty="0">
                <a:highlight>
                  <a:srgbClr val="FFFF00"/>
                </a:highlight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人芽囊原虫和鞭虫需</a:t>
            </a:r>
            <a:r>
              <a:rPr lang="zh-CN" altLang="en-US" sz="2400" b="0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定量</a:t>
            </a:r>
            <a:r>
              <a:rPr lang="zh-CN" altLang="en-US" sz="2400" b="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（极少、少量、中等和多量）</a:t>
            </a:r>
            <a:endParaRPr lang="en-US" altLang="zh-CN" sz="2400" b="0" dirty="0">
              <a:latin typeface="Tahoma" panose="020B0604030504040204" pitchFamily="34" charset="0"/>
              <a:ea typeface="微软雅黑" panose="020B0503020204020204" pitchFamily="34" charset="-122"/>
              <a:sym typeface="Tahoma" panose="020B0604030504040204" pitchFamily="34" charset="0"/>
            </a:endParaRPr>
          </a:p>
          <a:p>
            <a:r>
              <a:rPr lang="zh-CN" altLang="zh-CN" sz="2400" b="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③</a:t>
            </a:r>
            <a:r>
              <a:rPr lang="zh-CN" altLang="en-US" sz="2400" b="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结晶：报告等级</a:t>
            </a:r>
            <a:r>
              <a:rPr lang="en-US" altLang="zh-CN" sz="2400" b="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-/+</a:t>
            </a:r>
            <a:endParaRPr lang="zh-CN" altLang="en-US" sz="2400" b="0" dirty="0"/>
          </a:p>
        </p:txBody>
      </p:sp>
    </p:spTree>
    <p:extLst>
      <p:ext uri="{BB962C8B-B14F-4D97-AF65-F5344CB8AC3E}">
        <p14:creationId xmlns:p14="http://schemas.microsoft.com/office/powerpoint/2010/main" xmlns="" val="179295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4EA9A3-8B37-4371-9B44-8EF11EE92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085184"/>
            <a:ext cx="72104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DE149237-0D6C-4FA3-B238-49A6E31BC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04" y="548680"/>
            <a:ext cx="721999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043608" y="836712"/>
            <a:ext cx="3888432" cy="1440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15616" y="3212976"/>
            <a:ext cx="1224136" cy="792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28184" y="2996952"/>
            <a:ext cx="648072" cy="1080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469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粪</a:t>
            </a:r>
            <a:r>
              <a:rPr lang="zh-CN" altLang="en-US" sz="3600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便中常见寄生虫虫卵形态学特点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4294967295"/>
          </p:nvPr>
        </p:nvGraphicFramePr>
        <p:xfrm>
          <a:off x="611560" y="2060848"/>
          <a:ext cx="822959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9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10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32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虫卵名称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大小（</a:t>
                      </a:r>
                      <a:r>
                        <a:rPr lang="en-US" altLang="zh-CN" sz="1600" b="1" dirty="0" err="1"/>
                        <a:t>μm</a:t>
                      </a:r>
                      <a:r>
                        <a:rPr lang="zh-CN" altLang="en-US" sz="1600" b="1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形状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颜色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卵壳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卵盖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内含物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受精蛔虫卵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（</a:t>
                      </a:r>
                      <a:r>
                        <a:rPr lang="en-US" altLang="zh-CN" sz="1600" b="1" dirty="0"/>
                        <a:t>45-75</a:t>
                      </a:r>
                      <a:r>
                        <a:rPr lang="zh-CN" altLang="en-US" sz="1600" b="1" dirty="0"/>
                        <a:t>）</a:t>
                      </a:r>
                      <a:r>
                        <a:rPr lang="en-US" altLang="zh-CN" sz="1600" b="1" dirty="0"/>
                        <a:t>×</a:t>
                      </a:r>
                      <a:r>
                        <a:rPr lang="zh-CN" altLang="en-US" sz="1600" b="1" dirty="0"/>
                        <a:t>（</a:t>
                      </a:r>
                      <a:r>
                        <a:rPr lang="en-US" altLang="zh-CN" sz="1600" b="1" dirty="0"/>
                        <a:t>35-50</a:t>
                      </a:r>
                      <a:r>
                        <a:rPr lang="zh-CN" altLang="en-US" sz="1600" b="1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宽椭圆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棕黄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厚，外有蛋白膜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1</a:t>
                      </a:r>
                      <a:r>
                        <a:rPr lang="zh-CN" altLang="en-US" sz="1600" b="1" dirty="0"/>
                        <a:t>个卵细胞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未受精蛔虫卵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（</a:t>
                      </a:r>
                      <a:r>
                        <a:rPr lang="en-US" altLang="zh-CN" sz="1600" b="1" dirty="0"/>
                        <a:t>88-94</a:t>
                      </a:r>
                      <a:r>
                        <a:rPr lang="zh-CN" altLang="en-US" sz="1600" b="1" dirty="0"/>
                        <a:t>）</a:t>
                      </a:r>
                      <a:r>
                        <a:rPr lang="en-US" altLang="zh-CN" sz="1600" b="1" dirty="0"/>
                        <a:t>×</a:t>
                      </a:r>
                      <a:r>
                        <a:rPr lang="zh-CN" altLang="en-US" sz="1600" b="1" dirty="0"/>
                        <a:t>（</a:t>
                      </a:r>
                      <a:r>
                        <a:rPr lang="en-US" altLang="zh-CN" sz="1600" b="1" dirty="0"/>
                        <a:t>39-44</a:t>
                      </a:r>
                      <a:r>
                        <a:rPr lang="zh-CN" altLang="en-US" sz="1600" b="1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长椭圆形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棕黄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较厚，蛋白膜较薄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大小不等屈光颗粒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钩虫卵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（</a:t>
                      </a:r>
                      <a:r>
                        <a:rPr lang="en-US" altLang="zh-CN" sz="1600" b="1" dirty="0"/>
                        <a:t>56-76</a:t>
                      </a:r>
                      <a:r>
                        <a:rPr lang="zh-CN" altLang="en-US" sz="1600" b="1" dirty="0"/>
                        <a:t>）</a:t>
                      </a:r>
                      <a:r>
                        <a:rPr lang="en-US" altLang="zh-CN" sz="1600" b="1" dirty="0"/>
                        <a:t>×</a:t>
                      </a:r>
                      <a:r>
                        <a:rPr lang="zh-CN" altLang="en-US" sz="1600" b="1" dirty="0"/>
                        <a:t>（</a:t>
                      </a:r>
                      <a:r>
                        <a:rPr lang="en-US" altLang="zh-CN" sz="1600" b="1" dirty="0"/>
                        <a:t>36-40</a:t>
                      </a:r>
                      <a:r>
                        <a:rPr lang="zh-CN" altLang="en-US" sz="1600" b="1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椭圆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无色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很薄，卵壳与卵细胞间有明显距离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分裂的卵细胞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蛲虫卵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（</a:t>
                      </a:r>
                      <a:r>
                        <a:rPr lang="en-US" altLang="zh-CN" sz="1600" b="1" dirty="0"/>
                        <a:t>56-76</a:t>
                      </a:r>
                      <a:r>
                        <a:rPr lang="zh-CN" altLang="en-US" sz="1600" b="1" dirty="0"/>
                        <a:t>）</a:t>
                      </a:r>
                      <a:r>
                        <a:rPr lang="en-US" altLang="zh-CN" sz="1600" b="1" dirty="0"/>
                        <a:t>×</a:t>
                      </a:r>
                      <a:r>
                        <a:rPr lang="zh-CN" altLang="en-US" sz="1600" b="1" dirty="0"/>
                        <a:t>（</a:t>
                      </a:r>
                      <a:r>
                        <a:rPr lang="en-US" altLang="zh-CN" sz="1600" b="1" dirty="0"/>
                        <a:t>36-40</a:t>
                      </a:r>
                      <a:r>
                        <a:rPr lang="zh-CN" altLang="en-US" sz="1600" b="1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椭圆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无色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厚，一侧较平，一侧较凸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蝌蚪状胚蚴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鞭虫卵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（</a:t>
                      </a:r>
                      <a:r>
                        <a:rPr lang="en-US" altLang="zh-CN" sz="1600" b="1" dirty="0"/>
                        <a:t>50-54</a:t>
                      </a:r>
                      <a:r>
                        <a:rPr lang="zh-CN" altLang="en-US" sz="1600" b="1" dirty="0"/>
                        <a:t>）</a:t>
                      </a:r>
                      <a:r>
                        <a:rPr lang="en-US" altLang="zh-CN" sz="1600" b="1" dirty="0"/>
                        <a:t>×</a:t>
                      </a:r>
                      <a:r>
                        <a:rPr lang="zh-CN" altLang="en-US" sz="1600" b="1" dirty="0"/>
                        <a:t>（</a:t>
                      </a:r>
                      <a:r>
                        <a:rPr lang="en-US" altLang="zh-CN" sz="1600" b="1" dirty="0"/>
                        <a:t>20-23</a:t>
                      </a:r>
                      <a:r>
                        <a:rPr lang="zh-CN" altLang="en-US" sz="1600" b="1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纺锤形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黄褐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两端有透明栓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/>
                        <a:t>卵细胞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F78B42C6-3698-4B62-A21D-F53480C53A71}"/>
              </a:ext>
            </a:extLst>
          </p:cNvPr>
          <p:cNvSpPr txBox="1"/>
          <p:nvPr/>
        </p:nvSpPr>
        <p:spPr>
          <a:xfrm>
            <a:off x="2915816" y="60212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+mn-ea"/>
                <a:ea typeface="+mn-ea"/>
              </a:rPr>
              <a:t>红细胞直径 </a:t>
            </a:r>
            <a:r>
              <a:rPr lang="en-US" altLang="zh-CN" dirty="0">
                <a:latin typeface="+mn-ea"/>
                <a:ea typeface="+mn-ea"/>
              </a:rPr>
              <a:t>7μm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BEA233C3-7DC2-4F5C-8873-9E6E4055A862}"/>
              </a:ext>
            </a:extLst>
          </p:cNvPr>
          <p:cNvSpPr/>
          <p:nvPr/>
        </p:nvSpPr>
        <p:spPr>
          <a:xfrm>
            <a:off x="1763688" y="2060848"/>
            <a:ext cx="1152128" cy="34747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24D97954-CE0F-4BB9-A183-EC74D84AFD75}"/>
              </a:ext>
            </a:extLst>
          </p:cNvPr>
          <p:cNvSpPr/>
          <p:nvPr/>
        </p:nvSpPr>
        <p:spPr>
          <a:xfrm>
            <a:off x="4510335" y="2636912"/>
            <a:ext cx="360040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2BD01D99-BCF6-477D-B31E-BE6D6701DCEC}"/>
              </a:ext>
            </a:extLst>
          </p:cNvPr>
          <p:cNvSpPr/>
          <p:nvPr/>
        </p:nvSpPr>
        <p:spPr>
          <a:xfrm>
            <a:off x="4510335" y="3140968"/>
            <a:ext cx="504056" cy="499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B0AC463-690A-48EC-BA3F-9E208796BA2D}"/>
              </a:ext>
            </a:extLst>
          </p:cNvPr>
          <p:cNvSpPr/>
          <p:nvPr/>
        </p:nvSpPr>
        <p:spPr>
          <a:xfrm>
            <a:off x="4510335" y="3798208"/>
            <a:ext cx="2221905" cy="566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382C5DFC-146B-442B-8F19-8FC000D2382B}"/>
              </a:ext>
            </a:extLst>
          </p:cNvPr>
          <p:cNvSpPr/>
          <p:nvPr/>
        </p:nvSpPr>
        <p:spPr>
          <a:xfrm>
            <a:off x="4510335" y="4365104"/>
            <a:ext cx="2221905" cy="566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85185C5-31DB-428A-B793-0FD80CB38FE1}"/>
              </a:ext>
            </a:extLst>
          </p:cNvPr>
          <p:cNvSpPr/>
          <p:nvPr/>
        </p:nvSpPr>
        <p:spPr>
          <a:xfrm>
            <a:off x="6732240" y="4932000"/>
            <a:ext cx="864096" cy="6035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D84555E-36BF-435D-A100-35F11D2E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132" y="268290"/>
            <a:ext cx="7772400" cy="1143000"/>
          </a:xfrm>
        </p:spPr>
        <p:txBody>
          <a:bodyPr/>
          <a:lstStyle/>
          <a:p>
            <a:r>
              <a:rPr lang="zh-CN" altLang="en-US" dirty="0" smtClean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粪</a:t>
            </a:r>
            <a:r>
              <a:rPr lang="zh-CN" altLang="en-US" dirty="0">
                <a:latin typeface="Tahoma" panose="020B0604030504040204" pitchFamily="34" charset="0"/>
                <a:ea typeface="微软雅黑" panose="020B0503020204020204" pitchFamily="34" charset="-122"/>
                <a:sym typeface="Tahoma" panose="020B0604030504040204" pitchFamily="34" charset="0"/>
              </a:rPr>
              <a:t>便常见寄生虫虫卵形态学特点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4294967295"/>
          </p:nvPr>
        </p:nvGraphicFramePr>
        <p:xfrm>
          <a:off x="755577" y="1890186"/>
          <a:ext cx="7488832" cy="376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12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45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42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313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92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98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54182"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虫卵名称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大小（</a:t>
                      </a:r>
                      <a:r>
                        <a:rPr lang="en-US" altLang="zh-CN" sz="1400" b="1" dirty="0" err="1"/>
                        <a:t>μm</a:t>
                      </a:r>
                      <a:r>
                        <a:rPr lang="zh-CN" altLang="en-US" sz="1400" b="1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形状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颜色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卵壳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卵盖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内含物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2584"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肝吸虫卵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（</a:t>
                      </a:r>
                      <a:r>
                        <a:rPr lang="en-US" altLang="zh-CN" sz="1400" b="1" dirty="0"/>
                        <a:t>27-35</a:t>
                      </a:r>
                      <a:r>
                        <a:rPr lang="zh-CN" altLang="en-US" sz="1400" b="1" dirty="0"/>
                        <a:t>）</a:t>
                      </a:r>
                      <a:r>
                        <a:rPr lang="en-US" altLang="zh-CN" sz="1400" b="1" dirty="0"/>
                        <a:t>×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</a:rPr>
                        <a:t>（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</a:rPr>
                        <a:t>11-19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芝麻状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黄褐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较厚，盖两侧有肩峰，后端有一疣状突起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毛蚴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689"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姜片虫卵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（</a:t>
                      </a:r>
                      <a:r>
                        <a:rPr lang="en-US" altLang="zh-CN" sz="1400" b="1" dirty="0"/>
                        <a:t>130-140</a:t>
                      </a:r>
                      <a:r>
                        <a:rPr lang="zh-CN" altLang="en-US" sz="1400" b="1" dirty="0"/>
                        <a:t>）</a:t>
                      </a:r>
                      <a:r>
                        <a:rPr lang="en-US" altLang="zh-CN" sz="1400" b="1" dirty="0"/>
                        <a:t>×</a:t>
                      </a:r>
                      <a:r>
                        <a:rPr lang="zh-CN" altLang="en-US" sz="1400" b="1" dirty="0"/>
                        <a:t>（</a:t>
                      </a:r>
                      <a:r>
                        <a:rPr lang="en-US" altLang="zh-CN" sz="1400" b="1" dirty="0"/>
                        <a:t>80-85</a:t>
                      </a:r>
                      <a:r>
                        <a:rPr lang="zh-CN" altLang="en-US" sz="1400" b="1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椭圆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淡黄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有而小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一个卵细胞数十个卵黄细胞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1689"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肺吸虫卵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（</a:t>
                      </a:r>
                      <a:r>
                        <a:rPr lang="en-US" altLang="zh-CN" sz="1400" b="1" dirty="0"/>
                        <a:t>80-118</a:t>
                      </a:r>
                      <a:r>
                        <a:rPr lang="zh-CN" altLang="en-US" sz="1400" b="1" dirty="0"/>
                        <a:t>）</a:t>
                      </a:r>
                      <a:r>
                        <a:rPr lang="en-US" altLang="zh-CN" sz="1400" b="1" dirty="0"/>
                        <a:t>×</a:t>
                      </a:r>
                      <a:r>
                        <a:rPr lang="zh-CN" altLang="en-US" sz="1400" b="1" dirty="0"/>
                        <a:t>（</a:t>
                      </a:r>
                      <a:r>
                        <a:rPr lang="en-US" altLang="zh-CN" sz="1400" b="1" dirty="0"/>
                        <a:t>48-60</a:t>
                      </a:r>
                      <a:r>
                        <a:rPr lang="zh-CN" altLang="en-US" sz="1400" b="1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椭圆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金黄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厚薄不均，近卵盖处较薄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一个卵细胞十多个卵黄细胞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854"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日本血吸虫卵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（</a:t>
                      </a:r>
                      <a:r>
                        <a:rPr lang="en-US" altLang="zh-CN" sz="1400" b="1" dirty="0"/>
                        <a:t>70-106</a:t>
                      </a:r>
                      <a:r>
                        <a:rPr lang="zh-CN" altLang="en-US" sz="1400" b="1" dirty="0"/>
                        <a:t>）</a:t>
                      </a:r>
                      <a:r>
                        <a:rPr lang="en-US" altLang="zh-CN" sz="1400" b="1" dirty="0"/>
                        <a:t>×</a:t>
                      </a:r>
                      <a:r>
                        <a:rPr lang="zh-CN" altLang="en-US" sz="1400" b="1" dirty="0"/>
                        <a:t>（</a:t>
                      </a:r>
                      <a:r>
                        <a:rPr lang="en-US" altLang="zh-CN" sz="1400" b="1" dirty="0"/>
                        <a:t>50-80</a:t>
                      </a:r>
                      <a:r>
                        <a:rPr lang="zh-CN" altLang="en-US" sz="1400" b="1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椭圆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淡黄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薄，卵壳一侧有小突起，壳外有附着物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毛蚴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4182"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带绦虫卵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直径</a:t>
                      </a:r>
                      <a:r>
                        <a:rPr lang="en-US" altLang="zh-CN" sz="1400" b="1" dirty="0"/>
                        <a:t>31-43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黄褐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卵壳薄易破，厚的胚膜呈放射状条纹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b="1" dirty="0"/>
                        <a:t>六钩蚴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10AC8344-5187-4A96-BC36-24C0B179D3D7}"/>
              </a:ext>
            </a:extLst>
          </p:cNvPr>
          <p:cNvCxnSpPr/>
          <p:nvPr/>
        </p:nvCxnSpPr>
        <p:spPr>
          <a:xfrm>
            <a:off x="755577" y="2996952"/>
            <a:ext cx="74888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emp">
      <a:majorFont>
        <a:latin typeface="Tahoma"/>
        <a:ea typeface="微软雅黑"/>
        <a:cs typeface=""/>
      </a:majorFont>
      <a:minorFont>
        <a:latin typeface="Tahoma"/>
        <a:ea typeface="微软雅黑"/>
        <a:cs typeface=""/>
      </a:minorFont>
    </a:fontScheme>
    <a:fmtScheme name="细微固体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873</Words>
  <Application>Microsoft Office PowerPoint</Application>
  <PresentationFormat>全屏显示(4:3)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平衡</vt:lpstr>
      <vt:lpstr>TEST12 粪便检验</vt:lpstr>
      <vt:lpstr>实验目的</vt:lpstr>
      <vt:lpstr>实验内容</vt:lpstr>
      <vt:lpstr>幻灯片 4</vt:lpstr>
      <vt:lpstr>幻灯片 5</vt:lpstr>
      <vt:lpstr>[结果记录和报告方式]</vt:lpstr>
      <vt:lpstr>幻灯片 7</vt:lpstr>
      <vt:lpstr>粪便中常见寄生虫虫卵形态学特点</vt:lpstr>
      <vt:lpstr>粪便常见寄生虫虫卵形态学特点</vt:lpstr>
      <vt:lpstr>幻灯片 10</vt:lpstr>
      <vt:lpstr> 隐血实验（化学法）</vt:lpstr>
      <vt:lpstr>免疫法</vt:lpstr>
      <vt:lpstr>注意：结果报告</vt:lpstr>
      <vt:lpstr>粪便分析仪</vt:lpstr>
      <vt:lpstr>五、实验报告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5 尿常规</dc:title>
  <dc:creator>catom</dc:creator>
  <cp:lastModifiedBy>xbany</cp:lastModifiedBy>
  <cp:revision>41</cp:revision>
  <dcterms:created xsi:type="dcterms:W3CDTF">2019-06-01T05:41:30Z</dcterms:created>
  <dcterms:modified xsi:type="dcterms:W3CDTF">2021-11-24T02:02:57Z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